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817330210772832"/>
          <c:y val="5.1612903225806452E-2"/>
          <c:w val="0.72950819672131151"/>
          <c:h val="0.58924731182795698"/>
        </c:manualLayout>
      </c:layout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Ost</c:v>
                </c:pt>
              </c:strCache>
            </c:strRef>
          </c:tx>
          <c:spPr>
            <a:ln w="38100" cap="flat" cmpd="dbl" algn="ctr">
              <a:solidFill>
                <a:schemeClr val="accent5">
                  <a:lumMod val="50000"/>
                </a:schemeClr>
              </a:solidFill>
              <a:miter lim="800000"/>
            </a:ln>
            <a:effectLst/>
          </c:spPr>
          <c:marker>
            <c:symbol val="none"/>
          </c:marker>
          <c:cat>
            <c:strRef>
              <c:f>Sheet1!$B$1:$E$1</c:f>
              <c:strCache>
                <c:ptCount val="4"/>
                <c:pt idx="0">
                  <c:v>1. Qrtl.</c:v>
                </c:pt>
                <c:pt idx="1">
                  <c:v>2. Qrtl.</c:v>
                </c:pt>
                <c:pt idx="2">
                  <c:v>3. Qrtl.</c:v>
                </c:pt>
                <c:pt idx="3">
                  <c:v>4. Qrtl.</c:v>
                </c:pt>
              </c:strCache>
            </c:strRef>
          </c:cat>
          <c:val>
            <c:numRef>
              <c:f>Sheet1!$B$2:$E$2</c:f>
              <c:numCache>
                <c:formatCode>General</c:formatCode>
                <c:ptCount val="4"/>
                <c:pt idx="0">
                  <c:v>20.399999999999999</c:v>
                </c:pt>
                <c:pt idx="1">
                  <c:v>27.4</c:v>
                </c:pt>
                <c:pt idx="2">
                  <c:v>90</c:v>
                </c:pt>
                <c:pt idx="3">
                  <c:v>20.399999999999999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343-4C48-9D22-42E2A13AA371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West</c:v>
                </c:pt>
              </c:strCache>
            </c:strRef>
          </c:tx>
          <c:spPr>
            <a:ln w="38100" cap="flat" cmpd="dbl" algn="ctr">
              <a:solidFill>
                <a:srgbClr val="C00000"/>
              </a:solidFill>
              <a:miter lim="800000"/>
            </a:ln>
            <a:effectLst/>
          </c:spPr>
          <c:marker>
            <c:symbol val="none"/>
          </c:marker>
          <c:cat>
            <c:strRef>
              <c:f>Sheet1!$B$1:$E$1</c:f>
              <c:strCache>
                <c:ptCount val="4"/>
                <c:pt idx="0">
                  <c:v>1. Qrtl.</c:v>
                </c:pt>
                <c:pt idx="1">
                  <c:v>2. Qrtl.</c:v>
                </c:pt>
                <c:pt idx="2">
                  <c:v>3. Qrtl.</c:v>
                </c:pt>
                <c:pt idx="3">
                  <c:v>4. Qrtl.</c:v>
                </c:pt>
              </c:strCache>
            </c:strRef>
          </c:cat>
          <c:val>
            <c:numRef>
              <c:f>Sheet1!$B$3:$E$3</c:f>
              <c:numCache>
                <c:formatCode>General</c:formatCode>
                <c:ptCount val="4"/>
                <c:pt idx="0">
                  <c:v>30.6</c:v>
                </c:pt>
                <c:pt idx="1">
                  <c:v>38.6</c:v>
                </c:pt>
                <c:pt idx="2">
                  <c:v>34.6</c:v>
                </c:pt>
                <c:pt idx="3">
                  <c:v>31.6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343-4C48-9D22-42E2A13AA371}"/>
            </c:ext>
          </c:extLst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Nord</c:v>
                </c:pt>
              </c:strCache>
            </c:strRef>
          </c:tx>
          <c:spPr>
            <a:ln w="38100" cap="flat" cmpd="dbl" algn="ctr">
              <a:solidFill>
                <a:srgbClr val="00B050"/>
              </a:solidFill>
              <a:miter lim="800000"/>
            </a:ln>
            <a:effectLst/>
          </c:spPr>
          <c:marker>
            <c:symbol val="none"/>
          </c:marker>
          <c:cat>
            <c:strRef>
              <c:f>Sheet1!$B$1:$E$1</c:f>
              <c:strCache>
                <c:ptCount val="4"/>
                <c:pt idx="0">
                  <c:v>1. Qrtl.</c:v>
                </c:pt>
                <c:pt idx="1">
                  <c:v>2. Qrtl.</c:v>
                </c:pt>
                <c:pt idx="2">
                  <c:v>3. Qrtl.</c:v>
                </c:pt>
                <c:pt idx="3">
                  <c:v>4. Qrtl.</c:v>
                </c:pt>
              </c:strCache>
            </c:strRef>
          </c:cat>
          <c:val>
            <c:numRef>
              <c:f>Sheet1!$B$4:$E$4</c:f>
              <c:numCache>
                <c:formatCode>General</c:formatCode>
                <c:ptCount val="4"/>
                <c:pt idx="0">
                  <c:v>45.9</c:v>
                </c:pt>
                <c:pt idx="1">
                  <c:v>46.9</c:v>
                </c:pt>
                <c:pt idx="2">
                  <c:v>45</c:v>
                </c:pt>
                <c:pt idx="3">
                  <c:v>43.9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343-4C48-9D22-42E2A13AA3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04246288"/>
        <c:axId val="1"/>
      </c:lineChart>
      <c:catAx>
        <c:axId val="20424628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  <a:alpha val="32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3175" cap="flat" cmpd="sng" algn="ctr">
            <a:solidFill>
              <a:schemeClr val="tx1">
                <a:lumMod val="15000"/>
                <a:lumOff val="85000"/>
              </a:schemeClr>
            </a:solidFill>
            <a:round/>
            <a:tailEnd type="none" w="med" len="lg"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"/>
        <c:crosses val="autoZero"/>
        <c:auto val="1"/>
        <c:lblAlgn val="ctr"/>
        <c:lblOffset val="100"/>
        <c:tickMarkSkip val="1"/>
        <c:noMultiLvlLbl val="0"/>
      </c:catAx>
      <c:valAx>
        <c:axId val="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  <a:alpha val="32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3175" cap="flat" cmpd="sng" algn="ctr">
            <a:solidFill>
              <a:schemeClr val="tx1">
                <a:lumMod val="15000"/>
                <a:lumOff val="85000"/>
              </a:schemeClr>
            </a:solidFill>
            <a:round/>
            <a:tailEnd type="none" w="med" len="lg"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204246288"/>
        <c:crosses val="autoZero"/>
        <c:crossBetween val="between"/>
        <c:majorUnit val="10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21578254667441549"/>
          <c:y val="0.77546498360852323"/>
          <c:w val="0.59508589791003885"/>
          <c:h val="9.304565806621133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3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3175" cap="flat" cmpd="sng" algn="ctr">
        <a:solidFill>
          <a:schemeClr val="tx1">
            <a:lumMod val="15000"/>
            <a:lumOff val="85000"/>
          </a:schemeClr>
        </a:solidFill>
        <a:round/>
        <a:tailEnd type="none" w="med" len="lg"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38100" cap="flat" cmpd="dbl" algn="ctr">
        <a:solidFill>
          <a:schemeClr val="phClr"/>
        </a:solidFill>
        <a:miter lim="800000"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 cap="flat" cmpd="sng" algn="ctr">
        <a:solidFill>
          <a:schemeClr val="lt1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tx1"/>
    </cs:fontRef>
    <cs:spPr>
      <a:ln w="9525">
        <a:solidFill>
          <a:schemeClr val="tx1">
            <a:lumMod val="65000"/>
            <a:lumOff val="35000"/>
          </a:schemeClr>
        </a:solidFill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  <a:alpha val="32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tx1">
            <a:lumMod val="5000"/>
            <a:lumOff val="95000"/>
            <a:alpha val="32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tx1"/>
        </a:solidFill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/>
    </cs:fontRef>
    <cs:spPr>
      <a:ln w="3175" cap="flat" cmpd="sng" algn="ctr">
        <a:solidFill>
          <a:schemeClr val="tx1">
            <a:lumMod val="15000"/>
            <a:lumOff val="85000"/>
          </a:schemeClr>
        </a:solidFill>
        <a:round/>
        <a:tailEnd type="none" w="med" len="lg"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>
        <a:solidFill>
          <a:schemeClr val="tx1">
            <a:lumMod val="35000"/>
            <a:lumOff val="65000"/>
          </a:schemeClr>
        </a:solidFill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2200" b="1" kern="1200" cap="all" spc="1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2700" cap="rnd"/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3175" cap="flat" cmpd="sng" algn="ctr">
        <a:solidFill>
          <a:schemeClr val="tx1">
            <a:lumMod val="15000"/>
            <a:lumOff val="85000"/>
          </a:schemeClr>
        </a:solidFill>
        <a:round/>
        <a:tailEnd type="none" w="med" len="lg"/>
      </a:ln>
    </cs:spPr>
    <cs:defRPr sz="1197" kern="1200"/>
  </cs:valueAxis>
  <cs:wall>
    <cs:lnRef idx="0"/>
    <cs:fillRef idx="0"/>
    <cs:effectRef idx="0"/>
    <cs:fontRef idx="minor">
      <a:schemeClr val="tx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161C125-526D-468C-B211-03E475829BAA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45534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B77787-B08C-4DD9-9366-8E5C754298F0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918858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3446AC-5D1B-4534-8752-9387549DD38A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960013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16F7A7B-EB5E-4F5A-8379-A327C22A9CEC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497481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3470D4-2049-4F7C-AB6A-28FF45F9B30F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011069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65F14D-0D52-41D0-8221-5E99D896E0BF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185099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9A91A0-FEAD-4867-ABAB-1780161E901C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596797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EC8A7E-1192-40ED-B09F-41C2ED9C525C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462668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4BF752E-319A-4D22-9F28-3A8A4B382F38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510448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5811F9-DE8A-4079-A0A9-92BA4BE749DE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926406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2D4E879-6756-4117-A98A-C96D6E055F78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710465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el und Diagram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iagrammplatzhalter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r>
              <a:rPr lang="de-DE"/>
              <a:t>Diagramm durch Klicken auf Symbol hinzufügen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8CF45819-DC88-48A2-A8C6-9BAF03266CD3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168811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Titelmasterformat durch Klicken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de-DE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de-DE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7A5A31AE-CA93-4F8B-8BDD-29A9D8134339}" type="slidenum">
              <a:rPr lang="de-DE"/>
              <a:pPr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Musterdiagramm</a:t>
            </a:r>
          </a:p>
        </p:txBody>
      </p:sp>
      <p:graphicFrame>
        <p:nvGraphicFramePr>
          <p:cNvPr id="2" name="Object 5"/>
          <p:cNvGraphicFramePr>
            <a:graphicFrameLocks noGrp="1" noChangeAspect="1"/>
          </p:cNvGraphicFramePr>
          <p:nvPr>
            <p:ph type="chart" idx="1"/>
            <p:extLst>
              <p:ext uri="{D42A27DB-BD31-4B8C-83A1-F6EECF244321}">
                <p14:modId xmlns:p14="http://schemas.microsoft.com/office/powerpoint/2010/main" val="1383537267"/>
              </p:ext>
            </p:extLst>
          </p:nvPr>
        </p:nvGraphicFramePr>
        <p:xfrm>
          <a:off x="585788" y="1556792"/>
          <a:ext cx="8101012" cy="45365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iagramm 09">
  <a:themeElements>
    <a:clrScheme name="Lariss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Lariss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riss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riss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riss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riss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riss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riss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Diagramm 09</Template>
  <TotalTime>0</TotalTime>
  <Words>1</Words>
  <Application>Microsoft Office PowerPoint</Application>
  <PresentationFormat>Bildschirmpräsentation (4:3)</PresentationFormat>
  <Paragraphs>1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1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3" baseType="lpstr">
      <vt:lpstr>Arial</vt:lpstr>
      <vt:lpstr>Diagramm 09</vt:lpstr>
      <vt:lpstr>Musterdiagramm</vt:lpstr>
    </vt:vector>
  </TitlesOfParts>
  <Company>www.office-lernen.com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Musterdiagramm</dc:title>
  <dc:creator>Sejla Memic</dc:creator>
  <cp:lastModifiedBy>Sejla Memic</cp:lastModifiedBy>
  <cp:revision>4</cp:revision>
  <dcterms:created xsi:type="dcterms:W3CDTF">2010-08-10T10:54:00Z</dcterms:created>
  <dcterms:modified xsi:type="dcterms:W3CDTF">2021-01-29T21:38:56Z</dcterms:modified>
</cp:coreProperties>
</file>